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715000" cx="9144000"/>
  <p:notesSz cx="6858000" cy="9144000"/>
  <p:embeddedFontLst>
    <p:embeddedFont>
      <p:font typeface="Corbel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29">
          <p15:clr>
            <a:srgbClr val="9AA0A6"/>
          </p15:clr>
        </p15:guide>
        <p15:guide id="2" pos="23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29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rbel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orbel-italic.fntdata"/><Relationship Id="rId16" Type="http://schemas.openxmlformats.org/officeDocument/2006/relationships/slide" Target="slides/slide11.xml"/><Relationship Id="rId38" Type="http://schemas.openxmlformats.org/officeDocument/2006/relationships/font" Target="fonts/Corbel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f2e38304_1_29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df2e38304_1_298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5535f531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c5535f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b51b6346_0_3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b51b634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b51b6346_0_54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b51b634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f2e38304_1_46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df2e38304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b51b6346_0_4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b51b634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3c2c64be3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3c2c64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b51b6346_0_5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b51b634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is difficult to say. Transfer learning. Data augmentation. Simulated data.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5b11454ca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5b11454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b51b6346_0_5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b51b6346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05357d695_0_10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05357d69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f2e38304_1_350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f2e38304_1_35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4df2e38304_1_350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b51b6346_0_68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b51b6346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2e38304_1_46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2e38304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b51b6346_0_6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b51b634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of deep learning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b51b6346_0_5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b51b6346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c749c4419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c749c44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b51b6346_0_5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b51b634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b51b6346_0_5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b51b6346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b51b6346_0_56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b51b634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 mentioned in Hinton’s lecture notes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c2aa2ec4a_0_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c2aa2ec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f2e38304_1_47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f2e38304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f2e38304_1_0:notes"/>
          <p:cNvSpPr/>
          <p:nvPr>
            <p:ph idx="2" type="sldImg"/>
          </p:nvPr>
        </p:nvSpPr>
        <p:spPr>
          <a:xfrm>
            <a:off x="426829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f2e38304_1_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df2e38304_1_0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febf96af_0_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febf96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2b574140_0_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2b5741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b8416e2de_0_0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b8416e2de_0_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bb8416e2de_0_0:notes"/>
          <p:cNvSpPr txBox="1"/>
          <p:nvPr>
            <p:ph idx="12" type="sldNum"/>
          </p:nvPr>
        </p:nvSpPr>
        <p:spPr>
          <a:xfrm>
            <a:off x="3884612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b51b6346_0_32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b51b634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b51b6346_0_5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b51b634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b51b6346_0_3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b51b6346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0360d35d4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0360d3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2b574140_0_1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2b5741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vs divide and conquer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Bitter lesson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" y="249893"/>
            <a:ext cx="1113530" cy="6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hoto">
  <p:cSld name="Title and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>
            <p:ph idx="2" type="pic"/>
          </p:nvPr>
        </p:nvSpPr>
        <p:spPr>
          <a:xfrm>
            <a:off x="628650" y="1539875"/>
            <a:ext cx="78867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 slide" showMasterSp="0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slide" showMasterSp="0">
  <p:cSld name="Module 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890755.jpg"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0" y="1481668"/>
            <a:ext cx="5080000" cy="4233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91" y="251354"/>
            <a:ext cx="1004887" cy="53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nsikuva.jpg"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2" name="Google Shape;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3" y="137199"/>
            <a:ext cx="1177925" cy="7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2382578" y="4123172"/>
            <a:ext cx="7772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56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0" y="5183972"/>
            <a:ext cx="9144000" cy="53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/>
          <p:nvPr/>
        </p:nvCxnSpPr>
        <p:spPr>
          <a:xfrm>
            <a:off x="1128750" y="2216694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9" name="Google Shape;89;p15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  <a:noFill/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429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indent="-32385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indent="-314325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4pPr>
            <a:lvl5pPr indent="-314325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5pPr>
            <a:lvl6pPr indent="-314325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6pPr>
            <a:lvl7pPr indent="-314325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7pPr>
            <a:lvl8pPr indent="-314325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8pPr>
            <a:lvl9pPr indent="-314325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PRAC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1" y="249893"/>
            <a:ext cx="1110996" cy="6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942" y="142625"/>
            <a:ext cx="1076504" cy="73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 type="secHead">
  <p:cSld name="SECTION_HEADER">
    <p:bg>
      <p:bgPr>
        <a:solidFill>
          <a:srgbClr val="0082B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de">
  <p:cSld name="Title + co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73100" y="1498600"/>
            <a:ext cx="6191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de and text">
  <p:cSld name="Title, code a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73100" y="14986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4633100" y="150495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779128"/>
            <a:ext cx="424500" cy="9360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10600" y="5455920"/>
            <a:ext cx="289500" cy="258900"/>
          </a:xfrm>
          <a:prstGeom prst="rect">
            <a:avLst/>
          </a:prstGeom>
          <a:solidFill>
            <a:srgbClr val="008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543800" y="4953000"/>
            <a:ext cx="1066800" cy="503100"/>
          </a:xfrm>
          <a:prstGeom prst="rect">
            <a:avLst/>
          </a:prstGeom>
          <a:solidFill>
            <a:srgbClr val="0082B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610600" y="4450874"/>
            <a:ext cx="533400" cy="5031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6.gif"/><Relationship Id="rId6" Type="http://schemas.openxmlformats.org/officeDocument/2006/relationships/image" Target="../media/image28.png"/><Relationship Id="rId7" Type="http://schemas.openxmlformats.org/officeDocument/2006/relationships/image" Target="../media/image18.jpg"/><Relationship Id="rId8" Type="http://schemas.openxmlformats.org/officeDocument/2006/relationships/hyperlink" Target="https://yanpanlau.github.io/2016/07/10/FlappyBird-Kera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Relationship Id="rId6" Type="http://schemas.openxmlformats.org/officeDocument/2006/relationships/hyperlink" Target="http://playground.tensorflow.org/" TargetMode="External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hyperlink" Target="https://creativecommons.org/licenses/by/2.0" TargetMode="External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umi-supercomputer.eu/" TargetMode="External"/><Relationship Id="rId4" Type="http://schemas.openxmlformats.org/officeDocument/2006/relationships/hyperlink" Target="https://siili.rahtiapp.fi/PDL" TargetMode="External"/><Relationship Id="rId5" Type="http://schemas.openxmlformats.org/officeDocument/2006/relationships/hyperlink" Target="https://pytorch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://www.gnu.org/copyleft/fdl.html" TargetMode="External"/><Relationship Id="rId5" Type="http://schemas.openxmlformats.org/officeDocument/2006/relationships/hyperlink" Target="https://creativecommons.org/licenses/by-sa/4.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hyperlink" Target="https://keras.io/guides/functional_api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ruder.io/optimizing-gradient-descent/" TargetMode="External"/><Relationship Id="rId4" Type="http://schemas.openxmlformats.org/officeDocument/2006/relationships/hyperlink" Target="https://johnchenresearch.github.io/demon/" TargetMode="External"/><Relationship Id="rId5" Type="http://schemas.openxmlformats.org/officeDocument/2006/relationships/image" Target="../media/image32.gif"/><Relationship Id="rId6" Type="http://schemas.openxmlformats.org/officeDocument/2006/relationships/hyperlink" Target="https://imgur.com/s25RsOr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deeplearningbook.org/" TargetMode="External"/><Relationship Id="rId4" Type="http://schemas.openxmlformats.org/officeDocument/2006/relationships/hyperlink" Target="https://udlbook.github.io/udlbook/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ytorch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Lecture 1: Introduction to deep learning</a:t>
            </a:r>
            <a:endParaRPr sz="3111"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Practical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624250"/>
            <a:ext cx="8489673" cy="48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ep_Learning_Icons_R5_PNG.jpg.png"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" y="33338"/>
            <a:ext cx="8879450" cy="56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32275" y="5400550"/>
            <a:ext cx="9011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Original i</a:t>
            </a:r>
            <a:r>
              <a:rPr lang="en" sz="1000">
                <a:solidFill>
                  <a:schemeClr val="dk1"/>
                </a:solidFill>
              </a:rPr>
              <a:t>mage from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https://blogs.nvidia.com/blog/2016/07/29/whats-difference-artificial-intelligence-machine-learning-deep-learning-ai/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  <p:sp>
        <p:nvSpPr>
          <p:cNvPr id="182" name="Google Shape;182;p26"/>
          <p:cNvSpPr txBox="1"/>
          <p:nvPr/>
        </p:nvSpPr>
        <p:spPr>
          <a:xfrm>
            <a:off x="6733950" y="3438975"/>
            <a:ext cx="1943400" cy="944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GENERATIVE AI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51" y="0"/>
            <a:ext cx="5756476" cy="551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33175" y="5387778"/>
            <a:ext cx="347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From: Wang &amp; Raj: On the Origin of Deep Learning </a:t>
            </a:r>
            <a:r>
              <a:rPr lang="en" sz="1000"/>
              <a:t>(2017)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22" y="246872"/>
            <a:ext cx="5842699" cy="1717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7"/>
          <p:cNvSpPr txBox="1"/>
          <p:nvPr/>
        </p:nvSpPr>
        <p:spPr>
          <a:xfrm>
            <a:off x="6281575" y="2034973"/>
            <a:ext cx="28623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From: Schuchmann, Sebastian. (2019). Analyzing the Prospect of an Approaching AI Winter. 10.13140/RG.2.2.10932.91524.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</a:t>
            </a:r>
            <a:br>
              <a:rPr lang="en"/>
            </a:br>
            <a:r>
              <a:rPr lang="en"/>
              <a:t>machine learning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475" y="976126"/>
            <a:ext cx="2514475" cy="19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775" y="1325847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7922625" y="1488969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204" name="Google Shape;204;p29"/>
          <p:cNvSpPr txBox="1"/>
          <p:nvPr/>
        </p:nvSpPr>
        <p:spPr>
          <a:xfrm>
            <a:off x="7922625" y="1963283"/>
            <a:ext cx="708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dog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902" y="2842775"/>
            <a:ext cx="2325375" cy="310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machine learning</a:t>
            </a:r>
            <a:endParaRPr/>
          </a:p>
        </p:txBody>
      </p:sp>
      <p:sp>
        <p:nvSpPr>
          <p:cNvPr id="207" name="Google Shape;207;p29"/>
          <p:cNvSpPr txBox="1"/>
          <p:nvPr>
            <p:ph idx="4294967295" type="body"/>
          </p:nvPr>
        </p:nvSpPr>
        <p:spPr>
          <a:xfrm>
            <a:off x="311700" y="1370025"/>
            <a:ext cx="4355100" cy="23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Supervised learning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Unsupervised learning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Reinforcement learning</a:t>
            </a:r>
            <a:endParaRPr sz="2400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396" y="3146697"/>
            <a:ext cx="3422754" cy="25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9925" y="3249901"/>
            <a:ext cx="1848827" cy="246510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10" name="Google Shape;210;p29"/>
          <p:cNvSpPr txBox="1"/>
          <p:nvPr/>
        </p:nvSpPr>
        <p:spPr>
          <a:xfrm>
            <a:off x="2078025" y="5379050"/>
            <a:ext cx="3314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Animation from: </a:t>
            </a:r>
            <a:r>
              <a:rPr lang="en" sz="700" u="sng">
                <a:solidFill>
                  <a:schemeClr val="hlink"/>
                </a:solidFill>
                <a:hlinkClick r:id="rId8"/>
              </a:rPr>
              <a:t>https://yanpanlau.github.io/2016/07/10/FlappyBird-Keras.html</a:t>
            </a:r>
            <a:r>
              <a:rPr lang="en" sz="700"/>
              <a:t> 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ep_Learning_Icons_R5_PNG.jpg.png"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" y="33338"/>
            <a:ext cx="8879450" cy="564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30"/>
          <p:cNvGrpSpPr/>
          <p:nvPr/>
        </p:nvGrpSpPr>
        <p:grpSpPr>
          <a:xfrm>
            <a:off x="3324525" y="2359975"/>
            <a:ext cx="5346000" cy="2040750"/>
            <a:chOff x="3324525" y="2359975"/>
            <a:chExt cx="5346000" cy="2040750"/>
          </a:xfrm>
        </p:grpSpPr>
        <p:sp>
          <p:nvSpPr>
            <p:cNvPr id="217" name="Google Shape;217;p30"/>
            <p:cNvSpPr txBox="1"/>
            <p:nvPr/>
          </p:nvSpPr>
          <p:spPr>
            <a:xfrm>
              <a:off x="3324525" y="2359975"/>
              <a:ext cx="5346000" cy="59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SUPERVISED LEARNING</a:t>
              </a:r>
              <a:endPara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3324525" y="3083350"/>
              <a:ext cx="5346000" cy="59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UN</a:t>
              </a:r>
              <a:r>
                <a:rPr lang="en" sz="2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SUPERVISED LEARNING</a:t>
              </a:r>
              <a:endPara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3324525" y="3806725"/>
              <a:ext cx="5346000" cy="59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REINFORCEMENT</a:t>
              </a:r>
              <a:r>
                <a:rPr lang="en" sz="2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 LEARNING</a:t>
              </a:r>
              <a:endPara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20" name="Google Shape;220;p30"/>
          <p:cNvSpPr txBox="1"/>
          <p:nvPr/>
        </p:nvSpPr>
        <p:spPr>
          <a:xfrm>
            <a:off x="132275" y="5400550"/>
            <a:ext cx="9011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Original image from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https://blogs.nvidia.com/blog/2016/07/29/whats-difference-artificial-intelligence-machine-learning-deep-learning-ai/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11700" y="1280528"/>
            <a:ext cx="52149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Humans learn by observation and unsupervised learning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model of the world /</a:t>
            </a:r>
            <a:br>
              <a:rPr lang="en" sz="2400"/>
            </a:br>
            <a:r>
              <a:rPr lang="en" sz="2400"/>
              <a:t>common sense reasoning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Machine learning needs lots of (labeled) data to compensate</a:t>
            </a:r>
            <a:endParaRPr sz="240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00" y="3713350"/>
            <a:ext cx="3369050" cy="19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566" y="1407800"/>
            <a:ext cx="3354084" cy="21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438" y="1009514"/>
            <a:ext cx="33051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idx="4294967295" type="body"/>
          </p:nvPr>
        </p:nvSpPr>
        <p:spPr>
          <a:xfrm>
            <a:off x="311700" y="1539950"/>
            <a:ext cx="7099200" cy="24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Tensors: generalization of matrices</a:t>
            </a:r>
            <a:br>
              <a:rPr lang="en" sz="2400"/>
            </a:br>
            <a:r>
              <a:rPr lang="en" sz="2400"/>
              <a:t>to </a:t>
            </a:r>
            <a:r>
              <a:rPr i="1" lang="en" sz="2400"/>
              <a:t>n</a:t>
            </a:r>
            <a:r>
              <a:rPr lang="en" sz="2400"/>
              <a:t> dimensions (or rank, order, degree)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1D tensor: </a:t>
            </a:r>
            <a:r>
              <a:rPr i="1" lang="en" sz="2400"/>
              <a:t>vector</a:t>
            </a:r>
            <a:endParaRPr i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2D tensor: </a:t>
            </a:r>
            <a:r>
              <a:rPr i="1" lang="en" sz="2400"/>
              <a:t>matrix</a:t>
            </a:r>
            <a:endParaRPr i="1"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3D, 4D, 5D tensors</a:t>
            </a:r>
            <a:endParaRPr sz="24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numpy.ndarray()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  <a:t>, 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torch.tensor()</a:t>
            </a:r>
            <a:endParaRPr sz="2200"/>
          </a:p>
          <a:p>
            <a:pPr indent="0" lvl="0" marL="171450" rtl="0" algn="l">
              <a:spcBef>
                <a:spcPts val="75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5" name="Google Shape;235;p32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36" name="Google Shape;236;p32"/>
          <p:cNvSpPr txBox="1"/>
          <p:nvPr>
            <p:ph idx="4294967295" type="body"/>
          </p:nvPr>
        </p:nvSpPr>
        <p:spPr>
          <a:xfrm>
            <a:off x="311700" y="3825950"/>
            <a:ext cx="7099200" cy="180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Training + validation + test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Minibatches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small sets of input data used at a time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04 at 16.09.40.png"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5" y="1483056"/>
            <a:ext cx="2708262" cy="2687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6-10-04 at 16.12.17.png"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51" y="1488336"/>
            <a:ext cx="2677275" cy="268757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6-10-04 at 16.13.12.png"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750" y="1488289"/>
            <a:ext cx="2708250" cy="268766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3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– learning/training – inference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6297950" y="4141525"/>
            <a:ext cx="2708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http://playground.tensorflow.org/</a:t>
            </a:r>
            <a:r>
              <a:rPr lang="en" sz="1200"/>
              <a:t> </a:t>
            </a:r>
            <a:endParaRPr sz="12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4850" y="4599450"/>
            <a:ext cx="1749022" cy="3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2014450" y="5304225"/>
            <a:ext cx="141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rbel"/>
                <a:ea typeface="Corbel"/>
                <a:cs typeface="Corbel"/>
                <a:sym typeface="Corbel"/>
              </a:rPr>
              <a:t>used ML model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48" name="Google Shape;248;p33"/>
          <p:cNvCxnSpPr/>
          <p:nvPr/>
        </p:nvCxnSpPr>
        <p:spPr>
          <a:xfrm flipH="1" rot="10800000">
            <a:off x="2838625" y="5009500"/>
            <a:ext cx="182400" cy="44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3"/>
          <p:cNvSpPr txBox="1"/>
          <p:nvPr/>
        </p:nvSpPr>
        <p:spPr>
          <a:xfrm>
            <a:off x="3875650" y="5286875"/>
            <a:ext cx="25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rbel"/>
                <a:ea typeface="Corbel"/>
                <a:cs typeface="Corbel"/>
                <a:sym typeface="Corbel"/>
              </a:rPr>
              <a:t>model parameters or weights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50" name="Google Shape;250;p33"/>
          <p:cNvCxnSpPr/>
          <p:nvPr/>
        </p:nvCxnSpPr>
        <p:spPr>
          <a:xfrm rot="10800000">
            <a:off x="3871075" y="4931250"/>
            <a:ext cx="190800" cy="50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3"/>
          <p:cNvCxnSpPr/>
          <p:nvPr/>
        </p:nvCxnSpPr>
        <p:spPr>
          <a:xfrm flipH="1" rot="10800000">
            <a:off x="1762875" y="4862075"/>
            <a:ext cx="525600" cy="42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3"/>
          <p:cNvSpPr txBox="1"/>
          <p:nvPr/>
        </p:nvSpPr>
        <p:spPr>
          <a:xfrm>
            <a:off x="687100" y="5172225"/>
            <a:ext cx="13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rbel"/>
                <a:ea typeface="Corbel"/>
                <a:cs typeface="Corbel"/>
                <a:sym typeface="Corbel"/>
              </a:rPr>
              <a:t>model output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as o</a:t>
            </a:r>
            <a:r>
              <a:rPr lang="en"/>
              <a:t>ptimization</a:t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11700" y="941850"/>
            <a:ext cx="4956600" cy="2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Mathematical optimization</a:t>
            </a:r>
            <a:br>
              <a:rPr lang="en" sz="2400"/>
            </a:b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Main types:</a:t>
            </a:r>
            <a:br>
              <a:rPr lang="en" sz="2400"/>
            </a:br>
            <a:r>
              <a:rPr lang="en" sz="2400"/>
              <a:t>finite-step, iterative, heuristic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375" y="653637"/>
            <a:ext cx="3427825" cy="227963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9000000" dist="180975">
              <a:srgbClr val="000000">
                <a:alpha val="50000"/>
              </a:srgbClr>
            </a:outerShdw>
          </a:effectLst>
        </p:spPr>
      </p:pic>
      <p:sp>
        <p:nvSpPr>
          <p:cNvPr id="260" name="Google Shape;260;p34"/>
          <p:cNvSpPr txBox="1"/>
          <p:nvPr/>
        </p:nvSpPr>
        <p:spPr>
          <a:xfrm>
            <a:off x="5329650" y="2886650"/>
            <a:ext cx="358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By Rebecca Wilson (originally posted to Flickr as Vicariously) [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CC BY 2.0</a:t>
            </a:r>
            <a:r>
              <a:rPr lang="en" sz="600"/>
              <a:t>], via Wikimedia Commons</a:t>
            </a:r>
            <a:endParaRPr sz="600"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311700" y="3191450"/>
            <a:ext cx="7477500" cy="2201817"/>
            <a:chOff x="311700" y="3191450"/>
            <a:chExt cx="7477500" cy="2201817"/>
          </a:xfrm>
        </p:grpSpPr>
        <p:pic>
          <p:nvPicPr>
            <p:cNvPr id="262" name="Google Shape;26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6900" y="4450292"/>
              <a:ext cx="5210175" cy="942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34"/>
            <p:cNvGrpSpPr/>
            <p:nvPr/>
          </p:nvGrpSpPr>
          <p:grpSpPr>
            <a:xfrm>
              <a:off x="4863375" y="3812272"/>
              <a:ext cx="2925825" cy="859658"/>
              <a:chOff x="4863375" y="3050075"/>
              <a:chExt cx="2925825" cy="773700"/>
            </a:xfrm>
          </p:grpSpPr>
          <p:sp>
            <p:nvSpPr>
              <p:cNvPr id="264" name="Google Shape;264;p34"/>
              <p:cNvSpPr txBox="1"/>
              <p:nvPr/>
            </p:nvSpPr>
            <p:spPr>
              <a:xfrm>
                <a:off x="4863375" y="3050075"/>
                <a:ext cx="700200" cy="498000"/>
              </a:xfrm>
              <a:prstGeom prst="rect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0000FF"/>
                    </a:solidFill>
                  </a:rPr>
                  <a:t>loss</a:t>
                </a:r>
                <a:endParaRPr sz="2200">
                  <a:solidFill>
                    <a:srgbClr val="0000FF"/>
                  </a:solidFill>
                </a:endParaRPr>
              </a:p>
            </p:txBody>
          </p:sp>
          <p:sp>
            <p:nvSpPr>
              <p:cNvPr id="265" name="Google Shape;265;p34"/>
              <p:cNvSpPr txBox="1"/>
              <p:nvPr/>
            </p:nvSpPr>
            <p:spPr>
              <a:xfrm>
                <a:off x="5918700" y="3050075"/>
                <a:ext cx="1870500" cy="4980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rgbClr val="FF0000"/>
                    </a:solidFill>
                  </a:rPr>
                  <a:t>regularization</a:t>
                </a:r>
                <a:endParaRPr sz="2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6" name="Google Shape;266;p34"/>
              <p:cNvCxnSpPr>
                <a:stCxn id="264" idx="2"/>
              </p:cNvCxnSpPr>
              <p:nvPr/>
            </p:nvCxnSpPr>
            <p:spPr>
              <a:xfrm flipH="1">
                <a:off x="5205675" y="3548075"/>
                <a:ext cx="7800" cy="267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67" name="Google Shape;267;p34"/>
              <p:cNvCxnSpPr>
                <a:stCxn id="265" idx="2"/>
              </p:cNvCxnSpPr>
              <p:nvPr/>
            </p:nvCxnSpPr>
            <p:spPr>
              <a:xfrm>
                <a:off x="6853950" y="3548075"/>
                <a:ext cx="1200" cy="275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sp>
          <p:nvSpPr>
            <p:cNvPr id="268" name="Google Shape;268;p34"/>
            <p:cNvSpPr txBox="1"/>
            <p:nvPr/>
          </p:nvSpPr>
          <p:spPr>
            <a:xfrm>
              <a:off x="311700" y="3191450"/>
              <a:ext cx="5299500" cy="11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spcBef>
                  <a:spcPts val="75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•"/>
              </a:pPr>
              <a:r>
                <a:rPr lang="en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Learning as an optimization problem</a:t>
              </a:r>
              <a:endParaRPr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-381000" lvl="1" marL="9144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•"/>
              </a:pPr>
              <a:r>
                <a:rPr lang="en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cost function:</a:t>
              </a:r>
              <a:endParaRPr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57200" y="1177325"/>
            <a:ext cx="8600700" cy="432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Introduction to deep learning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basics of ML assumed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mostly high-school math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much of theory, many details skipped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1st day: lectures + small-scale exercises using Jupyter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2nd day: lectures + experiments using GPUs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LUMI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Program and all links at: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https://siili.rahtiapp.fi/PDL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Lecture slides available in Google Drive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Exercises at GitHub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Using Python and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PyTorch</a:t>
            </a:r>
            <a:r>
              <a:rPr lang="en" sz="2400"/>
              <a:t> </a:t>
            </a:r>
            <a:br>
              <a:rPr lang="en" sz="2400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88" y="2050364"/>
            <a:ext cx="3439625" cy="34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</a:t>
            </a:r>
            <a:r>
              <a:rPr lang="en"/>
              <a:t>fitting, g</a:t>
            </a:r>
            <a:r>
              <a:rPr lang="en"/>
              <a:t>eneralization, </a:t>
            </a:r>
            <a:r>
              <a:rPr lang="en"/>
              <a:t>regularization</a:t>
            </a:r>
            <a:endParaRPr/>
          </a:p>
        </p:txBody>
      </p:sp>
      <p:sp>
        <p:nvSpPr>
          <p:cNvPr id="275" name="Google Shape;275;p35"/>
          <p:cNvSpPr txBox="1"/>
          <p:nvPr>
            <p:ph idx="4294967295" type="body"/>
          </p:nvPr>
        </p:nvSpPr>
        <p:spPr>
          <a:xfrm>
            <a:off x="311700" y="1536901"/>
            <a:ext cx="5682300" cy="41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Models with lots of parameters can easily </a:t>
            </a:r>
            <a:r>
              <a:rPr b="1" lang="en" sz="2400"/>
              <a:t>overfit</a:t>
            </a:r>
            <a:r>
              <a:rPr lang="en" sz="2400"/>
              <a:t> to training data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Generalization:</a:t>
            </a:r>
            <a:r>
              <a:rPr lang="en" sz="2400"/>
              <a:t> quality of a ML model is measured on new, unseen samples</a:t>
            </a:r>
            <a:endParaRPr sz="2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Regularization:</a:t>
            </a:r>
            <a:r>
              <a:rPr lang="en" sz="2400"/>
              <a:t> any method* to prevent overfitting:</a:t>
            </a:r>
            <a:endParaRPr sz="2400"/>
          </a:p>
          <a:p>
            <a:pPr indent="-184150" lvl="1" marL="5143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simplicity, sparsity, dropout, early stopping, …</a:t>
            </a:r>
            <a:endParaRPr sz="2000"/>
          </a:p>
          <a:p>
            <a:pPr indent="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*) other than adding more data</a:t>
            </a:r>
            <a:br>
              <a:rPr lang="en" sz="1400"/>
            </a:br>
            <a:br>
              <a:rPr lang="en" sz="2400"/>
            </a:b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6" name="Google Shape;276;p35"/>
          <p:cNvSpPr txBox="1"/>
          <p:nvPr/>
        </p:nvSpPr>
        <p:spPr>
          <a:xfrm>
            <a:off x="5819400" y="5361467"/>
            <a:ext cx="3283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Chabacano [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GFDL</a:t>
            </a:r>
            <a:r>
              <a:rPr lang="en" sz="800"/>
              <a:t> or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 CC BY-SA 4.0</a:t>
            </a:r>
            <a:r>
              <a:rPr lang="en" sz="800"/>
              <a:t>], from Wikimedia Commons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deep learning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sp>
        <p:nvSpPr>
          <p:cNvPr id="288" name="Google Shape;288;p37"/>
          <p:cNvSpPr txBox="1"/>
          <p:nvPr>
            <p:ph idx="4294967295" type="body"/>
          </p:nvPr>
        </p:nvSpPr>
        <p:spPr>
          <a:xfrm>
            <a:off x="311700" y="1280528"/>
            <a:ext cx="6704700" cy="33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Layers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 data and targets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Loss function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Optimizer</a:t>
            </a:r>
            <a:endParaRPr sz="2400"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25" y="1453861"/>
            <a:ext cx="4587575" cy="3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88" y="941236"/>
            <a:ext cx="37433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300" y="3117006"/>
            <a:ext cx="2868701" cy="2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>
            <p:ph idx="4294967295"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297" name="Google Shape;297;p38"/>
          <p:cNvSpPr txBox="1"/>
          <p:nvPr>
            <p:ph idx="4294967295" type="body"/>
          </p:nvPr>
        </p:nvSpPr>
        <p:spPr>
          <a:xfrm>
            <a:off x="311700" y="941850"/>
            <a:ext cx="6594900" cy="477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Data processing modules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Many different kinds exist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densely connected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convolutional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recurrent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pooling, flattening, merging,</a:t>
            </a:r>
            <a:br>
              <a:rPr lang="en" sz="2200"/>
            </a:br>
            <a:r>
              <a:rPr lang="en" sz="2200"/>
              <a:t>normalization, etc.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Input: one or more tensors</a:t>
            </a:r>
            <a:br>
              <a:rPr lang="en" sz="2400"/>
            </a:br>
            <a:r>
              <a:rPr lang="en" sz="2400"/>
              <a:t>output: one or more tensors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Usually have a state, i.e. </a:t>
            </a:r>
            <a:r>
              <a:rPr b="1" lang="en" sz="2400"/>
              <a:t>weights</a:t>
            </a:r>
            <a:endParaRPr b="1"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learned, initially random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When combined, form a </a:t>
            </a:r>
            <a:r>
              <a:rPr b="1" lang="en" sz="2400"/>
              <a:t>network</a:t>
            </a:r>
            <a:r>
              <a:rPr lang="en" sz="2400"/>
              <a:t> or</a:t>
            </a:r>
            <a:br>
              <a:rPr lang="en" sz="2400"/>
            </a:br>
            <a:r>
              <a:rPr lang="en" sz="2400"/>
              <a:t>a </a:t>
            </a:r>
            <a:r>
              <a:rPr b="1" lang="en" sz="2400"/>
              <a:t>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Hyperparameters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idx="4294967295" type="title"/>
          </p:nvPr>
        </p:nvSpPr>
        <p:spPr>
          <a:xfrm>
            <a:off x="311700" y="240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8" y="1286548"/>
            <a:ext cx="3112961" cy="3380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925" y="83675"/>
            <a:ext cx="5700324" cy="24842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5">
            <a:alphaModFix/>
          </a:blip>
          <a:srcRect b="53908" l="0" r="0" t="19256"/>
          <a:stretch/>
        </p:blipFill>
        <p:spPr>
          <a:xfrm>
            <a:off x="4249750" y="2981325"/>
            <a:ext cx="3797000" cy="260432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39"/>
          <p:cNvSpPr txBox="1"/>
          <p:nvPr/>
        </p:nvSpPr>
        <p:spPr>
          <a:xfrm>
            <a:off x="74400" y="5252875"/>
            <a:ext cx="40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Images from: </a:t>
            </a:r>
            <a:r>
              <a:rPr lang="en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https://keras.io/guides/functional_api/</a:t>
            </a:r>
            <a:r>
              <a:rPr lang="en">
                <a:latin typeface="Corbel"/>
                <a:ea typeface="Corbel"/>
                <a:cs typeface="Corbel"/>
                <a:sym typeface="Corbel"/>
              </a:rPr>
              <a:t> 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 and targets</a:t>
            </a:r>
            <a:endParaRPr/>
          </a:p>
        </p:txBody>
      </p:sp>
      <p:sp>
        <p:nvSpPr>
          <p:cNvPr id="312" name="Google Shape;312;p40"/>
          <p:cNvSpPr txBox="1"/>
          <p:nvPr>
            <p:ph idx="4294967295" type="body"/>
          </p:nvPr>
        </p:nvSpPr>
        <p:spPr>
          <a:xfrm>
            <a:off x="311700" y="1280526"/>
            <a:ext cx="5132700" cy="229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network maps the input data X to predictions Y′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During training, the predictions </a:t>
            </a:r>
            <a:r>
              <a:rPr lang="en" sz="2400"/>
              <a:t>Y′ </a:t>
            </a:r>
            <a:r>
              <a:rPr lang="en" sz="2400"/>
              <a:t>are compared to true targets Y using the loss function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727" y="3367889"/>
            <a:ext cx="2502357" cy="19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300" y="3884532"/>
            <a:ext cx="670014" cy="9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8228298" y="4018556"/>
            <a:ext cx="6699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316" name="Google Shape;316;p40"/>
          <p:cNvSpPr txBox="1"/>
          <p:nvPr/>
        </p:nvSpPr>
        <p:spPr>
          <a:xfrm>
            <a:off x="8228303" y="4428216"/>
            <a:ext cx="567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</a:rPr>
              <a:t>dog</a:t>
            </a:r>
            <a:endParaRPr sz="1800">
              <a:solidFill>
                <a:srgbClr val="999999"/>
              </a:solidFill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5">
            <a:alphaModFix/>
          </a:blip>
          <a:srcRect b="34119" l="30545" r="33070" t="0"/>
          <a:stretch/>
        </p:blipFill>
        <p:spPr>
          <a:xfrm>
            <a:off x="6954700" y="437861"/>
            <a:ext cx="1669200" cy="2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11700" y="1195853"/>
            <a:ext cx="8154900" cy="344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quantity to be minimized (optimized) during training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only thing </a:t>
            </a:r>
            <a:r>
              <a:rPr b="1" lang="en" sz="2400"/>
              <a:t>the network</a:t>
            </a:r>
            <a:r>
              <a:rPr lang="en" sz="2400"/>
              <a:t> cares about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there might also be other metrics </a:t>
            </a:r>
            <a:r>
              <a:rPr b="1" lang="en" sz="2400"/>
              <a:t>you</a:t>
            </a:r>
            <a:r>
              <a:rPr lang="en" sz="2400"/>
              <a:t> care about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Common tasks have “standard” loss functions: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mean squared error</a:t>
            </a:r>
            <a:r>
              <a:rPr lang="en" sz="2400"/>
              <a:t> for regression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binary cross-entropy</a:t>
            </a:r>
            <a:r>
              <a:rPr lang="en" sz="2400"/>
              <a:t> for two-class classification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categorical cross-entropy</a:t>
            </a:r>
            <a:r>
              <a:rPr lang="en" sz="2400"/>
              <a:t> for multi-class classification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1000"/>
              </a:spcAft>
              <a:buSzPts val="2400"/>
              <a:buChar char="•"/>
            </a:pPr>
            <a:r>
              <a:rPr lang="en" sz="2400"/>
              <a:t>etc.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1449861"/>
            <a:ext cx="4398600" cy="422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How to update the weights based on the loss function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i="1" lang="en" sz="2400"/>
              <a:t>Learning rate</a:t>
            </a:r>
            <a:endParaRPr i="1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Stochastic gradient descent, momentum, and their variants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RMSProp</a:t>
            </a:r>
            <a:r>
              <a:rPr lang="en" sz="2200"/>
              <a:t> and </a:t>
            </a:r>
            <a:r>
              <a:rPr i="1" lang="en" sz="2200"/>
              <a:t>Adam</a:t>
            </a:r>
            <a:br>
              <a:rPr lang="en" sz="2200"/>
            </a:br>
            <a:r>
              <a:rPr lang="en" sz="2200"/>
              <a:t>usually good first choices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200"/>
              <a:t>more info e.g: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http://ruder.io/optimizing-gradient-descent/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https://johnchenresearch.github.io/demon/</a:t>
            </a:r>
            <a:r>
              <a:rPr lang="en" sz="1400"/>
              <a:t>  </a:t>
            </a:r>
            <a:endParaRPr sz="1400"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300" y="1672672"/>
            <a:ext cx="38100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5871175" y="5481200"/>
            <a:ext cx="216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Animation f</a:t>
            </a:r>
            <a:r>
              <a:rPr lang="en" sz="800"/>
              <a:t>rom: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https://imgur.com/s25RsOr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neural network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952" y="1302776"/>
            <a:ext cx="5224100" cy="41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frameworks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628650" y="1521350"/>
            <a:ext cx="5596500" cy="411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Recommended textbooks: 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Deep Learning</a:t>
            </a:r>
            <a:r>
              <a:rPr lang="en" sz="2400"/>
              <a:t>” (2016)</a:t>
            </a:r>
            <a:br>
              <a:rPr lang="en" sz="2400"/>
            </a:br>
            <a:r>
              <a:rPr lang="en" sz="2400"/>
              <a:t>by Goodfellow, Bengio, Courville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Understanding Deep Learning</a:t>
            </a:r>
            <a:r>
              <a:rPr lang="en" sz="2400"/>
              <a:t>” </a:t>
            </a:r>
            <a:br>
              <a:rPr lang="en" sz="2400"/>
            </a:br>
            <a:r>
              <a:rPr lang="en" sz="2400"/>
              <a:t>(2023) by Prince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Lots of material available online</a:t>
            </a:r>
            <a:br>
              <a:rPr lang="en" sz="2400"/>
            </a:br>
            <a:endParaRPr sz="24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074" y="685686"/>
            <a:ext cx="1849051" cy="24584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100" y="3144100"/>
            <a:ext cx="2195007" cy="24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11194"/>
            <a:ext cx="6099300" cy="423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Actually tools for defining </a:t>
            </a:r>
            <a:r>
              <a:rPr b="1" lang="en" sz="2400"/>
              <a:t>s</a:t>
            </a:r>
            <a:r>
              <a:rPr b="1" lang="en" sz="2400"/>
              <a:t>tatic</a:t>
            </a:r>
            <a:r>
              <a:rPr lang="en" sz="2400"/>
              <a:t> or </a:t>
            </a:r>
            <a:r>
              <a:rPr b="1" lang="en" sz="2400"/>
              <a:t>dynamic</a:t>
            </a:r>
            <a:r>
              <a:rPr lang="en" sz="2400"/>
              <a:t> general-purpose </a:t>
            </a:r>
            <a:r>
              <a:rPr b="1" lang="en" sz="2400"/>
              <a:t>computational graphs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Automatic differentiation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Seamless CPU / GPU usage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multi-GPU, distributed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Python/numpy or R interfaces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instead of C, C++, CUDA or HIP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Open source</a:t>
            </a:r>
            <a:endParaRPr sz="2400"/>
          </a:p>
        </p:txBody>
      </p:sp>
      <p:grpSp>
        <p:nvGrpSpPr>
          <p:cNvPr id="349" name="Google Shape;349;p45"/>
          <p:cNvGrpSpPr/>
          <p:nvPr/>
        </p:nvGrpSpPr>
        <p:grpSpPr>
          <a:xfrm>
            <a:off x="6284356" y="1187370"/>
            <a:ext cx="2272012" cy="3677681"/>
            <a:chOff x="6497375" y="1152475"/>
            <a:chExt cx="2135550" cy="3118000"/>
          </a:xfrm>
        </p:grpSpPr>
        <p:sp>
          <p:nvSpPr>
            <p:cNvPr id="350" name="Google Shape;350;p45"/>
            <p:cNvSpPr/>
            <p:nvPr/>
          </p:nvSpPr>
          <p:spPr>
            <a:xfrm>
              <a:off x="7705850" y="25106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✕</a:t>
              </a: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6497375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x</a:t>
              </a:r>
              <a:endParaRPr i="1"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7356488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/>
                <a:t>y</a:t>
              </a:r>
              <a:endParaRPr i="1"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8215625" y="3246950"/>
              <a:ext cx="417300" cy="397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6914675" y="25106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✕</a:t>
              </a: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7356500" y="1774350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</a:t>
              </a: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7773800" y="1152475"/>
              <a:ext cx="417300" cy="3978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+</a:t>
              </a:r>
              <a:endParaRPr/>
            </a:p>
          </p:txBody>
        </p:sp>
        <p:cxnSp>
          <p:nvCxnSpPr>
            <p:cNvPr id="357" name="Google Shape;357;p45"/>
            <p:cNvCxnSpPr>
              <a:stCxn id="351" idx="0"/>
              <a:endCxn id="354" idx="3"/>
            </p:cNvCxnSpPr>
            <p:nvPr/>
          </p:nvCxnSpPr>
          <p:spPr>
            <a:xfrm flipH="1" rot="10800000">
              <a:off x="6706025" y="2850050"/>
              <a:ext cx="2697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45"/>
            <p:cNvCxnSpPr>
              <a:stCxn id="352" idx="0"/>
              <a:endCxn id="354" idx="5"/>
            </p:cNvCxnSpPr>
            <p:nvPr/>
          </p:nvCxnSpPr>
          <p:spPr>
            <a:xfrm rot="10800000">
              <a:off x="7270838" y="2850050"/>
              <a:ext cx="2943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45"/>
            <p:cNvCxnSpPr>
              <a:stCxn id="352" idx="0"/>
              <a:endCxn id="350" idx="3"/>
            </p:cNvCxnSpPr>
            <p:nvPr/>
          </p:nvCxnSpPr>
          <p:spPr>
            <a:xfrm flipH="1" rot="10800000">
              <a:off x="7565138" y="2850050"/>
              <a:ext cx="2019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45"/>
            <p:cNvCxnSpPr>
              <a:stCxn id="353" idx="0"/>
              <a:endCxn id="350" idx="5"/>
            </p:cNvCxnSpPr>
            <p:nvPr/>
          </p:nvCxnSpPr>
          <p:spPr>
            <a:xfrm rot="10800000">
              <a:off x="8062175" y="2850050"/>
              <a:ext cx="3621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45"/>
            <p:cNvCxnSpPr>
              <a:stCxn id="353" idx="0"/>
              <a:endCxn id="356" idx="5"/>
            </p:cNvCxnSpPr>
            <p:nvPr/>
          </p:nvCxnSpPr>
          <p:spPr>
            <a:xfrm rot="10800000">
              <a:off x="8129975" y="1491950"/>
              <a:ext cx="294300" cy="1755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45"/>
            <p:cNvCxnSpPr>
              <a:stCxn id="354" idx="0"/>
              <a:endCxn id="355" idx="3"/>
            </p:cNvCxnSpPr>
            <p:nvPr/>
          </p:nvCxnSpPr>
          <p:spPr>
            <a:xfrm flipH="1" rot="10800000">
              <a:off x="7123325" y="2113750"/>
              <a:ext cx="2943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45"/>
            <p:cNvCxnSpPr>
              <a:stCxn id="350" idx="0"/>
              <a:endCxn id="355" idx="5"/>
            </p:cNvCxnSpPr>
            <p:nvPr/>
          </p:nvCxnSpPr>
          <p:spPr>
            <a:xfrm rot="10800000">
              <a:off x="7712600" y="2113750"/>
              <a:ext cx="201900" cy="396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45"/>
            <p:cNvCxnSpPr>
              <a:stCxn id="355" idx="0"/>
              <a:endCxn id="356" idx="3"/>
            </p:cNvCxnSpPr>
            <p:nvPr/>
          </p:nvCxnSpPr>
          <p:spPr>
            <a:xfrm flipH="1" rot="10800000">
              <a:off x="7565150" y="1492050"/>
              <a:ext cx="269700" cy="28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65" name="Google Shape;36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57325" y="3983250"/>
              <a:ext cx="1615641" cy="287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4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eep learning frameworks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6"/>
          <p:cNvCxnSpPr>
            <a:stCxn id="372" idx="2"/>
            <a:endCxn id="373" idx="0"/>
          </p:cNvCxnSpPr>
          <p:nvPr/>
        </p:nvCxnSpPr>
        <p:spPr>
          <a:xfrm flipH="1">
            <a:off x="5001000" y="1033956"/>
            <a:ext cx="12312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6"/>
          <p:cNvSpPr txBox="1"/>
          <p:nvPr/>
        </p:nvSpPr>
        <p:spPr>
          <a:xfrm>
            <a:off x="2813350" y="4944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Flax</a:t>
            </a:r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2863561" y="544675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Flax</a:t>
            </a:r>
            <a:endParaRPr/>
          </a:p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83100" y="494475"/>
            <a:ext cx="2634000" cy="10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frameworks</a:t>
            </a:r>
            <a:endParaRPr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159300" y="2313000"/>
            <a:ext cx="8817300" cy="348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/>
              <a:t>PyTorch is:</a:t>
            </a:r>
            <a:endParaRPr sz="2400"/>
          </a:p>
          <a:p>
            <a:pPr indent="-287842" lvl="1" marL="825492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 GPU-based tensor library</a:t>
            </a:r>
            <a:endParaRPr sz="2200"/>
          </a:p>
          <a:p>
            <a:pPr indent="-287842" lvl="1" marL="825492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an efficient library for neural networks</a:t>
            </a:r>
            <a:endParaRPr sz="2200"/>
          </a:p>
          <a:p>
            <a:pPr indent="0" lvl="0" marL="5143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https://pytorch.org/</a:t>
            </a:r>
            <a:r>
              <a:rPr lang="en" sz="2200"/>
              <a:t> </a:t>
            </a:r>
            <a:endParaRPr sz="2200"/>
          </a:p>
        </p:txBody>
      </p:sp>
      <p:sp>
        <p:nvSpPr>
          <p:cNvPr id="378" name="Google Shape;378;p46"/>
          <p:cNvSpPr txBox="1"/>
          <p:nvPr/>
        </p:nvSpPr>
        <p:spPr>
          <a:xfrm>
            <a:off x="4761650" y="592056"/>
            <a:ext cx="7083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  <p:sp>
        <p:nvSpPr>
          <p:cNvPr id="373" name="Google Shape;373;p46"/>
          <p:cNvSpPr txBox="1"/>
          <p:nvPr/>
        </p:nvSpPr>
        <p:spPr>
          <a:xfrm>
            <a:off x="4426900" y="1398778"/>
            <a:ext cx="11481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379" name="Google Shape;379;p46"/>
          <p:cNvSpPr txBox="1"/>
          <p:nvPr/>
        </p:nvSpPr>
        <p:spPr>
          <a:xfrm>
            <a:off x="35720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Theano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380" name="Google Shape;380;p46"/>
          <p:cNvCxnSpPr>
            <a:stCxn id="378" idx="2"/>
            <a:endCxn id="379" idx="0"/>
          </p:cNvCxnSpPr>
          <p:nvPr/>
        </p:nvCxnSpPr>
        <p:spPr>
          <a:xfrm flipH="1">
            <a:off x="3972800" y="1033956"/>
            <a:ext cx="11430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6"/>
          <p:cNvSpPr txBox="1"/>
          <p:nvPr/>
        </p:nvSpPr>
        <p:spPr>
          <a:xfrm>
            <a:off x="56283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CNTK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6483200" y="1398778"/>
            <a:ext cx="8790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PyTorch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74155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MXNet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82704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Caffe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385" name="Google Shape;385;p46"/>
          <p:cNvCxnSpPr>
            <a:stCxn id="378" idx="2"/>
            <a:endCxn id="373" idx="0"/>
          </p:cNvCxnSpPr>
          <p:nvPr/>
        </p:nvCxnSpPr>
        <p:spPr>
          <a:xfrm flipH="1">
            <a:off x="5000900" y="1033956"/>
            <a:ext cx="114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6"/>
          <p:cNvCxnSpPr>
            <a:stCxn id="378" idx="2"/>
            <a:endCxn id="381" idx="0"/>
          </p:cNvCxnSpPr>
          <p:nvPr/>
        </p:nvCxnSpPr>
        <p:spPr>
          <a:xfrm>
            <a:off x="5115800" y="1033956"/>
            <a:ext cx="9132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6"/>
          <p:cNvSpPr txBox="1"/>
          <p:nvPr/>
        </p:nvSpPr>
        <p:spPr>
          <a:xfrm>
            <a:off x="4184800" y="3012222"/>
            <a:ext cx="1390200" cy="441900"/>
          </a:xfrm>
          <a:prstGeom prst="rect">
            <a:avLst/>
          </a:prstGeom>
          <a:solidFill>
            <a:srgbClr val="00C7B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GPUs</a:t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6169775" y="3012222"/>
            <a:ext cx="1390200" cy="441900"/>
          </a:xfrm>
          <a:prstGeom prst="rect">
            <a:avLst/>
          </a:prstGeom>
          <a:solidFill>
            <a:srgbClr val="00C7B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CPUs</a:t>
            </a:r>
            <a:endParaRPr/>
          </a:p>
        </p:txBody>
      </p:sp>
      <p:cxnSp>
        <p:nvCxnSpPr>
          <p:cNvPr id="389" name="Google Shape;389;p46"/>
          <p:cNvCxnSpPr>
            <a:stCxn id="390" idx="2"/>
            <a:endCxn id="387" idx="0"/>
          </p:cNvCxnSpPr>
          <p:nvPr/>
        </p:nvCxnSpPr>
        <p:spPr>
          <a:xfrm>
            <a:off x="4879900" y="2647400"/>
            <a:ext cx="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6"/>
          <p:cNvCxnSpPr>
            <a:stCxn id="392" idx="2"/>
            <a:endCxn id="388" idx="0"/>
          </p:cNvCxnSpPr>
          <p:nvPr/>
        </p:nvCxnSpPr>
        <p:spPr>
          <a:xfrm>
            <a:off x="6864875" y="2647400"/>
            <a:ext cx="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6"/>
          <p:cNvCxnSpPr>
            <a:stCxn id="379" idx="2"/>
            <a:endCxn id="390" idx="0"/>
          </p:cNvCxnSpPr>
          <p:nvPr/>
        </p:nvCxnSpPr>
        <p:spPr>
          <a:xfrm>
            <a:off x="3972800" y="1840678"/>
            <a:ext cx="9072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6"/>
          <p:cNvCxnSpPr>
            <a:stCxn id="381" idx="2"/>
            <a:endCxn id="390" idx="0"/>
          </p:cNvCxnSpPr>
          <p:nvPr/>
        </p:nvCxnSpPr>
        <p:spPr>
          <a:xfrm flipH="1">
            <a:off x="4879800" y="1840678"/>
            <a:ext cx="11493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6"/>
          <p:cNvCxnSpPr>
            <a:stCxn id="383" idx="2"/>
            <a:endCxn id="390" idx="0"/>
          </p:cNvCxnSpPr>
          <p:nvPr/>
        </p:nvCxnSpPr>
        <p:spPr>
          <a:xfrm flipH="1">
            <a:off x="4879900" y="1840678"/>
            <a:ext cx="29364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6"/>
          <p:cNvCxnSpPr>
            <a:stCxn id="384" idx="2"/>
            <a:endCxn id="390" idx="0"/>
          </p:cNvCxnSpPr>
          <p:nvPr/>
        </p:nvCxnSpPr>
        <p:spPr>
          <a:xfrm flipH="1">
            <a:off x="4879800" y="1840678"/>
            <a:ext cx="37914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6"/>
          <p:cNvCxnSpPr>
            <a:stCxn id="384" idx="2"/>
            <a:endCxn id="392" idx="0"/>
          </p:cNvCxnSpPr>
          <p:nvPr/>
        </p:nvCxnSpPr>
        <p:spPr>
          <a:xfrm flipH="1">
            <a:off x="6864900" y="1840678"/>
            <a:ext cx="18063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6"/>
          <p:cNvCxnSpPr>
            <a:stCxn id="383" idx="2"/>
            <a:endCxn id="392" idx="0"/>
          </p:cNvCxnSpPr>
          <p:nvPr/>
        </p:nvCxnSpPr>
        <p:spPr>
          <a:xfrm flipH="1">
            <a:off x="6865000" y="1840678"/>
            <a:ext cx="9513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6"/>
          <p:cNvCxnSpPr>
            <a:stCxn id="382" idx="2"/>
            <a:endCxn id="392" idx="0"/>
          </p:cNvCxnSpPr>
          <p:nvPr/>
        </p:nvCxnSpPr>
        <p:spPr>
          <a:xfrm flipH="1">
            <a:off x="6864800" y="1840678"/>
            <a:ext cx="57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6"/>
          <p:cNvCxnSpPr>
            <a:stCxn id="381" idx="2"/>
            <a:endCxn id="392" idx="0"/>
          </p:cNvCxnSpPr>
          <p:nvPr/>
        </p:nvCxnSpPr>
        <p:spPr>
          <a:xfrm>
            <a:off x="6029100" y="1840678"/>
            <a:ext cx="8358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6"/>
          <p:cNvCxnSpPr>
            <a:stCxn id="373" idx="2"/>
            <a:endCxn id="392" idx="0"/>
          </p:cNvCxnSpPr>
          <p:nvPr/>
        </p:nvCxnSpPr>
        <p:spPr>
          <a:xfrm>
            <a:off x="5000950" y="1840678"/>
            <a:ext cx="1863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6"/>
          <p:cNvCxnSpPr>
            <a:stCxn id="379" idx="2"/>
            <a:endCxn id="392" idx="0"/>
          </p:cNvCxnSpPr>
          <p:nvPr/>
        </p:nvCxnSpPr>
        <p:spPr>
          <a:xfrm>
            <a:off x="3972800" y="1840678"/>
            <a:ext cx="28920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6"/>
          <p:cNvSpPr txBox="1"/>
          <p:nvPr/>
        </p:nvSpPr>
        <p:spPr>
          <a:xfrm>
            <a:off x="5618100" y="592056"/>
            <a:ext cx="12282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TF Estimator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6994450" y="592056"/>
            <a:ext cx="879000" cy="441900"/>
          </a:xfrm>
          <a:prstGeom prst="rect">
            <a:avLst/>
          </a:prstGeom>
          <a:solidFill>
            <a:srgbClr val="98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torch.nn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8079025" y="592056"/>
            <a:ext cx="7083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Gluon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3801825" y="592025"/>
            <a:ext cx="8691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Lasagne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406" name="Google Shape;406;p46"/>
          <p:cNvCxnSpPr>
            <a:stCxn id="403" idx="2"/>
            <a:endCxn id="382" idx="0"/>
          </p:cNvCxnSpPr>
          <p:nvPr/>
        </p:nvCxnSpPr>
        <p:spPr>
          <a:xfrm flipH="1">
            <a:off x="6922750" y="1033956"/>
            <a:ext cx="5112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6"/>
          <p:cNvCxnSpPr>
            <a:stCxn id="404" idx="2"/>
            <a:endCxn id="383" idx="0"/>
          </p:cNvCxnSpPr>
          <p:nvPr/>
        </p:nvCxnSpPr>
        <p:spPr>
          <a:xfrm flipH="1">
            <a:off x="7816375" y="1033956"/>
            <a:ext cx="6168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6"/>
          <p:cNvCxnSpPr>
            <a:stCxn id="405" idx="2"/>
            <a:endCxn id="379" idx="0"/>
          </p:cNvCxnSpPr>
          <p:nvPr/>
        </p:nvCxnSpPr>
        <p:spPr>
          <a:xfrm flipH="1">
            <a:off x="3972675" y="1033925"/>
            <a:ext cx="263700" cy="3648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6"/>
          <p:cNvSpPr txBox="1"/>
          <p:nvPr/>
        </p:nvSpPr>
        <p:spPr>
          <a:xfrm>
            <a:off x="2717100" y="1398778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Jax</a:t>
            </a:r>
            <a:endParaRPr/>
          </a:p>
        </p:txBody>
      </p:sp>
      <p:sp>
        <p:nvSpPr>
          <p:cNvPr id="410" name="Google Shape;410;p46"/>
          <p:cNvSpPr txBox="1"/>
          <p:nvPr/>
        </p:nvSpPr>
        <p:spPr>
          <a:xfrm>
            <a:off x="2909500" y="592053"/>
            <a:ext cx="801600" cy="441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</a:t>
            </a:r>
            <a:r>
              <a:rPr lang="en"/>
              <a:t>ax</a:t>
            </a:r>
            <a:endParaRPr/>
          </a:p>
        </p:txBody>
      </p:sp>
      <p:cxnSp>
        <p:nvCxnSpPr>
          <p:cNvPr id="411" name="Google Shape;411;p46"/>
          <p:cNvCxnSpPr>
            <a:stCxn id="410" idx="2"/>
            <a:endCxn id="409" idx="0"/>
          </p:cNvCxnSpPr>
          <p:nvPr/>
        </p:nvCxnSpPr>
        <p:spPr>
          <a:xfrm flipH="1">
            <a:off x="3118000" y="1033953"/>
            <a:ext cx="1923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6"/>
          <p:cNvCxnSpPr>
            <a:stCxn id="409" idx="2"/>
            <a:endCxn id="390" idx="0"/>
          </p:cNvCxnSpPr>
          <p:nvPr/>
        </p:nvCxnSpPr>
        <p:spPr>
          <a:xfrm>
            <a:off x="3117900" y="1840678"/>
            <a:ext cx="1761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>
            <a:stCxn id="409" idx="2"/>
            <a:endCxn id="392" idx="0"/>
          </p:cNvCxnSpPr>
          <p:nvPr/>
        </p:nvCxnSpPr>
        <p:spPr>
          <a:xfrm>
            <a:off x="3117900" y="1840678"/>
            <a:ext cx="37470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>
            <a:stCxn id="378" idx="2"/>
            <a:endCxn id="382" idx="0"/>
          </p:cNvCxnSpPr>
          <p:nvPr/>
        </p:nvCxnSpPr>
        <p:spPr>
          <a:xfrm>
            <a:off x="5115800" y="1033956"/>
            <a:ext cx="18069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>
            <a:stCxn id="378" idx="2"/>
            <a:endCxn id="409" idx="0"/>
          </p:cNvCxnSpPr>
          <p:nvPr/>
        </p:nvCxnSpPr>
        <p:spPr>
          <a:xfrm flipH="1">
            <a:off x="3117800" y="1033956"/>
            <a:ext cx="19980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>
            <a:stCxn id="373" idx="2"/>
            <a:endCxn id="390" idx="0"/>
          </p:cNvCxnSpPr>
          <p:nvPr/>
        </p:nvCxnSpPr>
        <p:spPr>
          <a:xfrm flipH="1">
            <a:off x="4879750" y="1840678"/>
            <a:ext cx="1212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>
            <a:stCxn id="382" idx="2"/>
            <a:endCxn id="390" idx="0"/>
          </p:cNvCxnSpPr>
          <p:nvPr/>
        </p:nvCxnSpPr>
        <p:spPr>
          <a:xfrm flipH="1">
            <a:off x="4880000" y="1840678"/>
            <a:ext cx="2042700" cy="36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6"/>
          <p:cNvSpPr txBox="1"/>
          <p:nvPr/>
        </p:nvSpPr>
        <p:spPr>
          <a:xfrm>
            <a:off x="6098975" y="2205500"/>
            <a:ext cx="1531800" cy="441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MKL, MKL-DNN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4184800" y="2205500"/>
            <a:ext cx="1390200" cy="4419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CUDA, cuDNN</a:t>
            </a:r>
            <a:br>
              <a:rPr lang="en" sz="1200"/>
            </a:br>
            <a:r>
              <a:rPr lang="en" sz="1200"/>
              <a:t>ROCm, MIOpen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22313" y="2296585"/>
            <a:ext cx="7772400" cy="113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AI, ML, DL, GenAI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artificial intelligence?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1128750" y="2472725"/>
            <a:ext cx="69603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Artificial intelligence (AI) is the ability of a computer:</a:t>
            </a:r>
            <a:br>
              <a:rPr lang="en" sz="2000"/>
            </a:br>
            <a:r>
              <a:rPr lang="en" sz="2000"/>
              <a:t>to perform tasks commonly associated with intelligent beings; or to build an internal model of the world.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Machine learning (ML) is the study of algorithms that learn from examples and experience instead of relying on hard-coded rules and make predictions on new data.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1600"/>
              </a:spcAft>
              <a:buNone/>
            </a:pPr>
            <a:r>
              <a:rPr lang="en" sz="2000"/>
              <a:t>Deep</a:t>
            </a:r>
            <a:r>
              <a:rPr lang="en" sz="2000"/>
              <a:t> learning (DL) is a subfield of ML focusing on learning data representations as successive layers of increasingly meaningful representations.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1128750" y="438000"/>
            <a:ext cx="6886500" cy="1569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AI?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1128750" y="2472736"/>
            <a:ext cx="6886500" cy="24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/>
              <a:t>Generative AI (GenAI)  a type of AI that can create new content, such as text, images, or music, by learning patterns from existing data.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1392125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8239300" y="1852500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151" name="Google Shape;151;p24"/>
          <p:cNvSpPr txBox="1"/>
          <p:nvPr/>
        </p:nvSpPr>
        <p:spPr>
          <a:xfrm>
            <a:off x="747275" y="704083"/>
            <a:ext cx="460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“Traditional” machine learning:</a:t>
            </a:r>
            <a:endParaRPr sz="2400"/>
          </a:p>
        </p:txBody>
      </p:sp>
      <p:sp>
        <p:nvSpPr>
          <p:cNvPr id="152" name="Google Shape;152;p24"/>
          <p:cNvSpPr/>
          <p:nvPr/>
        </p:nvSpPr>
        <p:spPr>
          <a:xfrm>
            <a:off x="1979775" y="1685333"/>
            <a:ext cx="1484700" cy="808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handcrafted features</a:t>
            </a:r>
            <a:endParaRPr sz="1800"/>
          </a:p>
        </p:txBody>
      </p:sp>
      <p:sp>
        <p:nvSpPr>
          <p:cNvPr id="153" name="Google Shape;153;p24"/>
          <p:cNvSpPr/>
          <p:nvPr/>
        </p:nvSpPr>
        <p:spPr>
          <a:xfrm>
            <a:off x="6516525" y="1685333"/>
            <a:ext cx="1293000" cy="80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54" name="Google Shape;154;p24"/>
          <p:cNvCxnSpPr>
            <a:endCxn id="152" idx="1"/>
          </p:cNvCxnSpPr>
          <p:nvPr/>
        </p:nvCxnSpPr>
        <p:spPr>
          <a:xfrm flipH="1" rot="10800000">
            <a:off x="1611075" y="2089733"/>
            <a:ext cx="3687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>
            <a:stCxn id="152" idx="3"/>
            <a:endCxn id="153" idx="1"/>
          </p:cNvCxnSpPr>
          <p:nvPr/>
        </p:nvCxnSpPr>
        <p:spPr>
          <a:xfrm>
            <a:off x="3464475" y="2089733"/>
            <a:ext cx="30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>
            <a:stCxn id="153" idx="3"/>
            <a:endCxn id="150" idx="1"/>
          </p:cNvCxnSpPr>
          <p:nvPr/>
        </p:nvCxnSpPr>
        <p:spPr>
          <a:xfrm>
            <a:off x="7809525" y="2089733"/>
            <a:ext cx="42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3784347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8239300" y="4244722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</a:t>
            </a:r>
            <a:endParaRPr b="1" sz="1800"/>
          </a:p>
        </p:txBody>
      </p:sp>
      <p:sp>
        <p:nvSpPr>
          <p:cNvPr id="159" name="Google Shape;159;p24"/>
          <p:cNvSpPr txBox="1"/>
          <p:nvPr/>
        </p:nvSpPr>
        <p:spPr>
          <a:xfrm>
            <a:off x="747275" y="3096306"/>
            <a:ext cx="4609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Deep, “end-to-end”</a:t>
            </a:r>
            <a:r>
              <a:rPr lang="en" sz="2400"/>
              <a:t> learning:</a:t>
            </a:r>
            <a:endParaRPr sz="2400"/>
          </a:p>
        </p:txBody>
      </p:sp>
      <p:cxnSp>
        <p:nvCxnSpPr>
          <p:cNvPr id="160" name="Google Shape;160;p24"/>
          <p:cNvCxnSpPr>
            <a:endCxn id="161" idx="1"/>
          </p:cNvCxnSpPr>
          <p:nvPr/>
        </p:nvCxnSpPr>
        <p:spPr>
          <a:xfrm flipH="1" rot="10800000">
            <a:off x="1611075" y="4481822"/>
            <a:ext cx="3687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4"/>
          <p:cNvCxnSpPr>
            <a:stCxn id="163" idx="3"/>
            <a:endCxn id="158" idx="1"/>
          </p:cNvCxnSpPr>
          <p:nvPr/>
        </p:nvCxnSpPr>
        <p:spPr>
          <a:xfrm>
            <a:off x="7809400" y="4481872"/>
            <a:ext cx="42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4"/>
          <p:cNvSpPr/>
          <p:nvPr/>
        </p:nvSpPr>
        <p:spPr>
          <a:xfrm>
            <a:off x="5017088" y="3994556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high</a:t>
            </a:r>
            <a:r>
              <a:rPr lang="en" sz="1800">
                <a:solidFill>
                  <a:schemeClr val="lt1"/>
                </a:solidFill>
              </a:rPr>
              <a:t>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498425" y="3994556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mid-level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979775" y="3997222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low-level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6516525" y="4080222"/>
            <a:ext cx="1293000" cy="80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68" name="Google Shape;168;p24"/>
          <p:cNvCxnSpPr>
            <a:stCxn id="166" idx="3"/>
            <a:endCxn id="165" idx="1"/>
          </p:cNvCxnSpPr>
          <p:nvPr/>
        </p:nvCxnSpPr>
        <p:spPr>
          <a:xfrm flipH="1" rot="10800000">
            <a:off x="3272775" y="4481872"/>
            <a:ext cx="2256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4"/>
          <p:cNvCxnSpPr>
            <a:stCxn id="165" idx="3"/>
            <a:endCxn id="164" idx="1"/>
          </p:cNvCxnSpPr>
          <p:nvPr/>
        </p:nvCxnSpPr>
        <p:spPr>
          <a:xfrm>
            <a:off x="4791425" y="4481906"/>
            <a:ext cx="22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>
            <a:stCxn id="164" idx="3"/>
            <a:endCxn id="167" idx="1"/>
          </p:cNvCxnSpPr>
          <p:nvPr/>
        </p:nvCxnSpPr>
        <p:spPr>
          <a:xfrm>
            <a:off x="6310088" y="4481906"/>
            <a:ext cx="2064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